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Barrier No.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divot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rgbClr val="EBDAD4"/>
            </a:gs>
            <a:gs pos="100000">
              <a:srgbClr val="55261C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artDeco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42174-4161-4754-A562-65852DA9D2F1}" type="datetimeFigureOut">
              <a:rPr lang="en-US" smtClean="0"/>
              <a:pPr/>
              <a:t>8/13/2019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B12F6-0B48-4852-9F23-E89BFC0ADD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609600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Potential Barriers &amp; Solutions to P-J Biomass Utilization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953000"/>
            <a:ext cx="8001000" cy="1518523"/>
          </a:xfrm>
          <a:prstGeom prst="rect">
            <a:avLst/>
          </a:prstGeom>
          <a:noFill/>
        </p:spPr>
        <p:txBody>
          <a:bodyPr wrap="none" lIns="91440" tIns="45720" rIns="91440" bIns="45720">
            <a:normAutofit fontScale="7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P-J Restoration &amp; Utilization Summit</a:t>
            </a:r>
          </a:p>
          <a:p>
            <a:pPr algn="ctr"/>
            <a:r>
              <a:rPr lang="en-US" sz="5400" b="1" cap="none" spc="50" dirty="0">
                <a:ln w="11430"/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December 8, 2010</a:t>
            </a:r>
          </a:p>
          <a:p>
            <a:pPr algn="ctr"/>
            <a:r>
              <a:rPr lang="en-US" sz="5400" b="1" cap="none" spc="50" dirty="0">
                <a:ln w="11430"/>
                <a:solidFill>
                  <a:srgbClr val="8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Las Vegas, NV</a:t>
            </a:r>
          </a:p>
        </p:txBody>
      </p:sp>
      <p:sp>
        <p:nvSpPr>
          <p:cNvPr id="5" name="Rectangle 4"/>
          <p:cNvSpPr/>
          <p:nvPr/>
        </p:nvSpPr>
        <p:spPr>
          <a:xfrm>
            <a:off x="647700" y="2891135"/>
            <a:ext cx="7924800" cy="1223665"/>
          </a:xfrm>
          <a:prstGeom prst="rect">
            <a:avLst/>
          </a:prstGeom>
          <a:noFill/>
        </p:spPr>
        <p:txBody>
          <a:bodyPr wrap="none" lIns="91440" tIns="45720" rIns="91440" bIns="45720">
            <a:normAutofit fontScale="70000" lnSpcReduction="20000"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n-US" sz="5400" b="1" spc="50" dirty="0">
                <a:ln w="11430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Bill Carlson, Principal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sz="5400" b="1" spc="50" dirty="0">
                <a:ln w="11430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Carlson Small Power Consultants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292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Current markets for P-J removal are sporadic, low volume, low value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09600" y="2708970"/>
            <a:ext cx="4038600" cy="3539430"/>
            <a:chOff x="609600" y="2708970"/>
            <a:chExt cx="4038600" cy="3539430"/>
          </a:xfrm>
        </p:grpSpPr>
        <p:sp>
          <p:nvSpPr>
            <p:cNvPr id="8" name="TextBox 7"/>
            <p:cNvSpPr txBox="1"/>
            <p:nvPr/>
          </p:nvSpPr>
          <p:spPr>
            <a:xfrm>
              <a:off x="609600" y="2708970"/>
              <a:ext cx="4038600" cy="3539430"/>
            </a:xfrm>
            <a:prstGeom prst="rect">
              <a:avLst/>
            </a:prstGeom>
            <a:scene3d>
              <a:camera prst="orthographicFront"/>
              <a:lightRig rig="soft" dir="t">
                <a:rot lat="0" lon="0" rev="18000000"/>
              </a:lightRig>
            </a:scene3d>
            <a:sp3d prstMaterial="dkEdge">
              <a:bevelT w="73660" h="44450" prst="hardEdg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buNone/>
              </a:pPr>
              <a:endParaRPr lang="en-US" sz="3200" dirty="0"/>
            </a:p>
            <a:p>
              <a:pPr>
                <a:buNone/>
              </a:pPr>
              <a:endParaRPr lang="en-US" sz="3200" dirty="0"/>
            </a:p>
            <a:p>
              <a:pPr algn="ctr">
                <a:buNone/>
              </a:pPr>
              <a:r>
                <a:rPr lang="en-US" sz="3200" dirty="0"/>
                <a:t>Build a “base” market with a guaranteed revenue stream over long period utilizing biomass power or CHP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3900" y="2819400"/>
              <a:ext cx="3810000" cy="76200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 fontScale="92500" lnSpcReduction="20000"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 cmpd="sng">
                    <a:solidFill>
                      <a:schemeClr val="bg1"/>
                    </a:solidFill>
                  </a:ln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Solution</a:t>
              </a:r>
            </a:p>
          </p:txBody>
        </p:sp>
      </p:grpSp>
      <p:pic>
        <p:nvPicPr>
          <p:cNvPr id="13" name="Picture 2" descr="D:\WSECPICS\Shasta with conveyors H.jp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5029200" y="2819400"/>
            <a:ext cx="3455100" cy="2764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562600" y="5638800"/>
            <a:ext cx="259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Source: nationalatlas.gov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Publicly owned utilities in P-J region do not represent ready market for output due to small size, low bulk power cost, no RPS requirement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47700" y="3200400"/>
            <a:ext cx="7848600" cy="3047999"/>
            <a:chOff x="647700" y="3200400"/>
            <a:chExt cx="7848600" cy="3047999"/>
          </a:xfrm>
        </p:grpSpPr>
        <p:sp>
          <p:nvSpPr>
            <p:cNvPr id="4" name="Rectangle 3"/>
            <p:cNvSpPr/>
            <p:nvPr/>
          </p:nvSpPr>
          <p:spPr>
            <a:xfrm>
              <a:off x="2667000" y="3200400"/>
              <a:ext cx="3810000" cy="76200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 fontScale="92500" lnSpcReduction="20000"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 cmpd="sng">
                    <a:solidFill>
                      <a:schemeClr val="bg1"/>
                    </a:solidFill>
                  </a:ln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Solution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47700" y="3886200"/>
              <a:ext cx="7848600" cy="2362199"/>
            </a:xfrm>
            <a:prstGeom prst="rect">
              <a:avLst/>
            </a:prstGeom>
            <a:scene3d>
              <a:camera prst="orthographicFront"/>
              <a:lightRig rig="soft" dir="t">
                <a:rot lat="0" lon="0" rev="18000000"/>
              </a:lightRig>
            </a:scene3d>
            <a:sp3d prstMaterial="dkEdge">
              <a:bevelT w="73660" h="44450" prst="hardEdg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tIns="0" bIns="0" rtlCol="0" anchor="ctr" anchorCtr="0">
              <a:normAutofit fontScale="92500"/>
            </a:bodyPr>
            <a:lstStyle/>
            <a:p>
              <a:pPr>
                <a:buNone/>
              </a:pPr>
              <a:endParaRPr lang="en-US" sz="3200" dirty="0"/>
            </a:p>
            <a:p>
              <a:pPr indent="461963">
                <a:buFont typeface="Wingdings" pitchFamily="2" charset="2"/>
                <a:buChar char="ü"/>
              </a:pPr>
              <a:r>
                <a:rPr lang="en-US" sz="2600" dirty="0"/>
                <a:t>Use local utility, not as purchaser, but to move power to NV Energy</a:t>
              </a:r>
            </a:p>
            <a:p>
              <a:pPr indent="461963">
                <a:buFont typeface="Wingdings" pitchFamily="2" charset="2"/>
                <a:buChar char="ü"/>
              </a:pPr>
              <a:r>
                <a:rPr lang="en-US" sz="2600" dirty="0"/>
                <a:t>Local utility recognizes line loss savings, reliable nature of biomass</a:t>
              </a:r>
            </a:p>
            <a:p>
              <a:pPr indent="461963">
                <a:buFont typeface="Wingdings" pitchFamily="2" charset="2"/>
                <a:buChar char="ü"/>
              </a:pPr>
              <a:r>
                <a:rPr lang="en-US" sz="2600" dirty="0"/>
                <a:t>Local utility recognizes economic development potential</a:t>
              </a:r>
            </a:p>
            <a:p>
              <a:endParaRPr lang="en-US" sz="2400" dirty="0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Even delivered to NV Energy, value of power under Nevada’s Renewable Portfolio Standard may not move project forward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4648200" y="3200400"/>
            <a:ext cx="3810000" cy="762000"/>
          </a:xfrm>
          <a:prstGeom prst="rect">
            <a:avLst/>
          </a:prstGeom>
          <a:noFill/>
        </p:spPr>
        <p:txBody>
          <a:bodyPr wrap="square" lIns="91440" tIns="45720" rIns="91440" bIns="45720"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 cmpd="sng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3845510"/>
            <a:ext cx="4038600" cy="2631490"/>
          </a:xfrm>
          <a:prstGeom prst="rect">
            <a:avLst/>
          </a:prstGeo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hardEdg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tIns="0" rtlCol="0">
            <a:spAutoFit/>
          </a:bodyPr>
          <a:lstStyle/>
          <a:p>
            <a:pPr indent="288925">
              <a:buFont typeface="Wingdings" pitchFamily="2" charset="2"/>
              <a:buChar char="ü"/>
            </a:pPr>
            <a:r>
              <a:rPr lang="en-US" sz="2400" dirty="0"/>
              <a:t>Similar to solar “carve-out” in RPS, establish recognition for biomass from P-J.</a:t>
            </a:r>
          </a:p>
          <a:p>
            <a:pPr marL="57150" lvl="1" indent="288925">
              <a:buFont typeface="Wingdings" pitchFamily="2" charset="2"/>
              <a:buChar char="ü"/>
            </a:pPr>
            <a:r>
              <a:rPr lang="en-US" sz="2400" dirty="0"/>
              <a:t>Recognize biomass thermal use within both RPS and Portfolio Energy Credit (PEC) programs</a:t>
            </a:r>
            <a:endParaRPr lang="en-US" sz="3200" dirty="0"/>
          </a:p>
        </p:txBody>
      </p:sp>
      <p:pic>
        <p:nvPicPr>
          <p:cNvPr id="7" name="Picture 6" descr="pinyon chip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505200"/>
            <a:ext cx="3137696" cy="21812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Do not want to miss future higher valued uses by locking in low value, but guaranteed, long term use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667000" y="2895600"/>
            <a:ext cx="3810000" cy="762000"/>
          </a:xfrm>
          <a:prstGeom prst="rect">
            <a:avLst/>
          </a:prstGeom>
          <a:noFill/>
        </p:spPr>
        <p:txBody>
          <a:bodyPr wrap="square" lIns="91440" tIns="45720" rIns="91440" bIns="45720"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 cmpd="sng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7700" y="3733800"/>
            <a:ext cx="7848600" cy="2666999"/>
          </a:xfrm>
          <a:prstGeom prst="rect">
            <a:avLst/>
          </a:prstGeo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hardEdg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tIns="0" bIns="0" rtlCol="0" anchor="ctr" anchorCtr="0">
            <a:normAutofit/>
          </a:bodyPr>
          <a:lstStyle/>
          <a:p>
            <a:pPr>
              <a:buNone/>
            </a:pPr>
            <a:endParaRPr lang="en-US" sz="3200" dirty="0"/>
          </a:p>
          <a:p>
            <a:pPr>
              <a:buNone/>
            </a:pPr>
            <a:r>
              <a:rPr lang="en-US" sz="2600" dirty="0"/>
              <a:t>Resource offering could include flexibility to expand as other markets develop, with higher returns to landowner from expanded acreage</a:t>
            </a:r>
          </a:p>
          <a:p>
            <a:pPr lvl="1" indent="341313">
              <a:buFont typeface="Wingdings" pitchFamily="2" charset="2"/>
              <a:buChar char="ü"/>
            </a:pPr>
            <a:r>
              <a:rPr lang="en-US" sz="2600"/>
              <a:t>Develop flexibility in </a:t>
            </a:r>
            <a:r>
              <a:rPr lang="en-US" sz="2600" dirty="0"/>
              <a:t>power sales contract via high on peak/low off peak values for power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small standalone biomass power facility is more expensive, less efficient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571500" y="2895600"/>
            <a:ext cx="8001000" cy="3754874"/>
            <a:chOff x="609600" y="2708970"/>
            <a:chExt cx="4038600" cy="3754874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2708970"/>
              <a:ext cx="4038600" cy="3754874"/>
            </a:xfrm>
            <a:prstGeom prst="rect">
              <a:avLst/>
            </a:prstGeom>
            <a:scene3d>
              <a:camera prst="orthographicFront"/>
              <a:lightRig rig="soft" dir="t">
                <a:rot lat="0" lon="0" rev="18000000"/>
              </a:lightRig>
            </a:scene3d>
            <a:sp3d prstMaterial="dkEdge">
              <a:bevelT w="73660" h="44450" prst="hardEdg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>
                <a:buNone/>
              </a:pPr>
              <a:endParaRPr lang="en-US" sz="3200" dirty="0"/>
            </a:p>
            <a:p>
              <a:pPr>
                <a:buNone/>
              </a:pPr>
              <a:endParaRPr lang="en-US" sz="2400" dirty="0"/>
            </a:p>
            <a:p>
              <a:pPr>
                <a:buNone/>
              </a:pPr>
              <a:r>
                <a:rPr lang="en-US" sz="2600" dirty="0"/>
                <a:t>Find or plan for a sizeable thermal host for facility</a:t>
              </a:r>
            </a:p>
            <a:p>
              <a:pPr lvl="1" indent="341313">
                <a:buFont typeface="Wingdings" pitchFamily="2" charset="2"/>
                <a:buChar char="ü"/>
              </a:pPr>
              <a:r>
                <a:rPr lang="en-US" sz="2600" dirty="0"/>
                <a:t>Mining industry for ore roasting</a:t>
              </a:r>
            </a:p>
            <a:p>
              <a:pPr lvl="1" indent="341313">
                <a:buFont typeface="Wingdings" pitchFamily="2" charset="2"/>
                <a:buChar char="ü"/>
              </a:pPr>
              <a:r>
                <a:rPr lang="en-US" sz="2600" dirty="0"/>
                <a:t>Nevada State Prison at Ely</a:t>
              </a:r>
            </a:p>
            <a:p>
              <a:pPr lvl="1" indent="341313">
                <a:buFont typeface="Wingdings" pitchFamily="2" charset="2"/>
                <a:buChar char="ü"/>
              </a:pPr>
              <a:r>
                <a:rPr lang="en-US" sz="2600" dirty="0"/>
                <a:t>Anchor for “green” industrial park</a:t>
              </a:r>
            </a:p>
            <a:p>
              <a:pPr lvl="1" indent="341313">
                <a:buFont typeface="Wingdings" pitchFamily="2" charset="2"/>
                <a:buChar char="ü"/>
              </a:pPr>
              <a:endParaRPr lang="en-US" sz="2600" dirty="0"/>
            </a:p>
            <a:p>
              <a:pPr lvl="1" indent="341313">
                <a:buFont typeface="Wingdings" pitchFamily="2" charset="2"/>
                <a:buChar char="ü"/>
              </a:pPr>
              <a:r>
                <a:rPr lang="en-US" sz="2600" dirty="0"/>
                <a:t>Obtain RPS Credit for thermal portion as well as      electrical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723900" y="2819400"/>
              <a:ext cx="3810000" cy="76200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 fontScale="92500" lnSpcReduction="20000"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 cmpd="sng">
                    <a:solidFill>
                      <a:schemeClr val="bg1"/>
                    </a:solidFill>
                  </a:ln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Solution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Resource offering too </a:t>
            </a:r>
          </a:p>
          <a:p>
            <a:pPr marL="0" indent="0">
              <a:buNone/>
            </a:pPr>
            <a:r>
              <a:rPr lang="en-US" dirty="0"/>
              <a:t>small to develop plant</a:t>
            </a:r>
          </a:p>
          <a:p>
            <a:pPr marL="0" indent="0">
              <a:buNone/>
            </a:pPr>
            <a:r>
              <a:rPr lang="en-US" dirty="0"/>
              <a:t>large enough to</a:t>
            </a:r>
          </a:p>
          <a:p>
            <a:pPr marL="0" indent="0">
              <a:buNone/>
            </a:pPr>
            <a:r>
              <a:rPr lang="en-US" dirty="0"/>
              <a:t>compete in electric </a:t>
            </a:r>
          </a:p>
          <a:p>
            <a:pPr marL="0" indent="0">
              <a:buNone/>
            </a:pPr>
            <a:r>
              <a:rPr lang="en-US" dirty="0"/>
              <a:t>marketplace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0" y="2438400"/>
            <a:ext cx="4038600" cy="3973294"/>
          </a:xfrm>
          <a:prstGeom prst="rect">
            <a:avLst/>
          </a:prstGeo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hardEdg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indent="288925">
              <a:buFont typeface="Wingdings" pitchFamily="2" charset="2"/>
              <a:buChar char="ü"/>
            </a:pPr>
            <a:r>
              <a:rPr lang="en-US" sz="2600" dirty="0"/>
              <a:t>Coordinated agency response with landscape level approach</a:t>
            </a:r>
          </a:p>
          <a:p>
            <a:pPr indent="288925">
              <a:buFont typeface="Wingdings" pitchFamily="2" charset="2"/>
              <a:buChar char="ü"/>
            </a:pPr>
            <a:r>
              <a:rPr lang="en-US" sz="2600" dirty="0"/>
              <a:t>Develop similar model program for private landowners</a:t>
            </a:r>
          </a:p>
          <a:p>
            <a:pPr indent="288925">
              <a:buFont typeface="Wingdings" pitchFamily="2" charset="2"/>
              <a:buChar char="ü"/>
            </a:pPr>
            <a:r>
              <a:rPr lang="en-US" sz="2600" dirty="0"/>
              <a:t>Above all, recognize this may be opportunity to lower cost/expand scope when designing offering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4800600" y="1524000"/>
            <a:ext cx="3581400" cy="914400"/>
          </a:xfrm>
          <a:prstGeom prst="rect">
            <a:avLst/>
          </a:prstGeom>
          <a:noFill/>
        </p:spPr>
        <p:txBody>
          <a:bodyPr wrap="square" lIns="91440" tIns="45720" rIns="91440" bIns="45720"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 cmpd="sng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</a:t>
            </a:r>
          </a:p>
        </p:txBody>
      </p:sp>
      <p:pic>
        <p:nvPicPr>
          <p:cNvPr id="7" name="Picture 6" descr="biomass plan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9200" y="4724400"/>
            <a:ext cx="2158374" cy="1752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Current resource offering tools too short in duration to minimize cost for developer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3514011"/>
            <a:ext cx="3657600" cy="2962989"/>
          </a:xfrm>
          <a:prstGeom prst="rect">
            <a:avLst/>
          </a:prstGeom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hardEdge"/>
          </a:sp3d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 anchorCtr="0">
            <a:normAutofit lnSpcReduction="10000"/>
          </a:bodyPr>
          <a:lstStyle/>
          <a:p>
            <a:r>
              <a:rPr lang="en-US" sz="3200" dirty="0"/>
              <a:t>Need “special” 20 year authority to allow developer debt service to match power contract length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2743200"/>
            <a:ext cx="3810000" cy="762000"/>
          </a:xfrm>
          <a:prstGeom prst="rect">
            <a:avLst/>
          </a:prstGeom>
          <a:noFill/>
        </p:spPr>
        <p:txBody>
          <a:bodyPr wrap="square" lIns="91440" tIns="45720" rIns="91440" bIns="45720"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 cmpd="sng">
                  <a:solidFill>
                    <a:schemeClr val="bg1"/>
                  </a:solidFill>
                </a:ln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Solution</a:t>
            </a:r>
          </a:p>
        </p:txBody>
      </p:sp>
      <p:pic>
        <p:nvPicPr>
          <p:cNvPr id="7" name="Picture 6" descr="fuel hazar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2804638"/>
            <a:ext cx="2442608" cy="367236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>
                <a:ln w="18000">
                  <a:solidFill>
                    <a:schemeClr val="bg1"/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Barrier No. 8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dirty="0"/>
              <a:t>“Homework Assignment- Extra Credit”</a:t>
            </a:r>
          </a:p>
          <a:p>
            <a:pPr marL="0" indent="0">
              <a:buNone/>
            </a:pPr>
            <a:r>
              <a:rPr lang="en-US" dirty="0"/>
              <a:t>Biomass power or CHP not fully recognized at federal level</a:t>
            </a:r>
          </a:p>
          <a:p>
            <a:pPr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71500" y="3006030"/>
            <a:ext cx="8001000" cy="3318570"/>
            <a:chOff x="609600" y="2819400"/>
            <a:chExt cx="4038600" cy="2590562"/>
          </a:xfrm>
        </p:grpSpPr>
        <p:sp>
          <p:nvSpPr>
            <p:cNvPr id="5" name="TextBox 4"/>
            <p:cNvSpPr txBox="1"/>
            <p:nvPr/>
          </p:nvSpPr>
          <p:spPr>
            <a:xfrm>
              <a:off x="609600" y="3470970"/>
              <a:ext cx="4038600" cy="1938992"/>
            </a:xfrm>
            <a:prstGeom prst="rect">
              <a:avLst/>
            </a:prstGeom>
            <a:scene3d>
              <a:camera prst="orthographicFront"/>
              <a:lightRig rig="soft" dir="t">
                <a:rot lat="0" lon="0" rev="18000000"/>
              </a:lightRig>
            </a:scene3d>
            <a:sp3d prstMaterial="dkEdge">
              <a:bevelT w="73660" h="44450" prst="hardEdge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 anchor="ctr" anchorCtr="0">
              <a:normAutofit/>
            </a:bodyPr>
            <a:lstStyle/>
            <a:p>
              <a:pPr indent="404813">
                <a:buFont typeface="Wingdings" pitchFamily="2" charset="2"/>
                <a:buChar char="ü"/>
              </a:pPr>
              <a:r>
                <a:rPr lang="en-US" sz="2600" dirty="0"/>
                <a:t>In reauthorization of incentives, give biomass full production tax credit</a:t>
              </a:r>
            </a:p>
            <a:p>
              <a:pPr indent="404813">
                <a:buFont typeface="Wingdings" pitchFamily="2" charset="2"/>
                <a:buChar char="ü"/>
              </a:pPr>
              <a:r>
                <a:rPr lang="en-US" sz="2600" dirty="0"/>
                <a:t>Be sure biomass definition in federal RPS </a:t>
              </a:r>
              <a:r>
                <a:rPr lang="en-US" sz="2600"/>
                <a:t>allows P-J </a:t>
              </a:r>
              <a:r>
                <a:rPr lang="en-US" sz="2600" dirty="0"/>
                <a:t>activity to count</a:t>
              </a:r>
            </a:p>
            <a:p>
              <a:pPr indent="404813">
                <a:buFont typeface="Wingdings" pitchFamily="2" charset="2"/>
                <a:buChar char="ü"/>
              </a:pPr>
              <a:r>
                <a:rPr lang="en-US" sz="2600" dirty="0"/>
                <a:t>Allow thermal credit to count in federal RPS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723900" y="2819400"/>
              <a:ext cx="3810000" cy="762000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norm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5400" b="1" cap="none" spc="50" dirty="0">
                  <a:ln w="11430" cmpd="sng">
                    <a:solidFill>
                      <a:schemeClr val="bg1"/>
                    </a:solidFill>
                  </a:ln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</a:rPr>
                <a:t>Solution</a:t>
              </a:r>
            </a:p>
          </p:txBody>
        </p:sp>
      </p:grp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221</TotalTime>
  <Words>445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Potential Barriers &amp; Solutions to P-J Biomass Utilization</vt:lpstr>
      <vt:lpstr>Barrier No. 1</vt:lpstr>
      <vt:lpstr>Barrier No. 2</vt:lpstr>
      <vt:lpstr>Barrier No. 3</vt:lpstr>
      <vt:lpstr>Barrier No. 4</vt:lpstr>
      <vt:lpstr>Barrier No. 5</vt:lpstr>
      <vt:lpstr>Barrier No. 6</vt:lpstr>
      <vt:lpstr>Barrier No. 7</vt:lpstr>
      <vt:lpstr>Barrier No.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Potential Barriers &amp; Solutions to P-J Biomass Utilization</dc:title>
  <dc:creator>Kay Hutsell</dc:creator>
  <cp:lastModifiedBy>Katlyn Uhart</cp:lastModifiedBy>
  <cp:revision>45</cp:revision>
  <dcterms:created xsi:type="dcterms:W3CDTF">2010-11-30T03:31:27Z</dcterms:created>
  <dcterms:modified xsi:type="dcterms:W3CDTF">2019-08-13T19:08:04Z</dcterms:modified>
</cp:coreProperties>
</file>