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00" autoAdjust="0"/>
  </p:normalViewPr>
  <p:slideViewPr>
    <p:cSldViewPr snapToGrid="0">
      <p:cViewPr varScale="1">
        <p:scale>
          <a:sx n="108" d="100"/>
          <a:sy n="108" d="100"/>
        </p:scale>
        <p:origin x="1596" y="78"/>
      </p:cViewPr>
      <p:guideLst>
        <p:guide orient="horz" pos="393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DD87014-5E77-45EB-BEC7-909A6A520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F2EB042-ECF9-41DE-8CAB-CA35C8D218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9163" y="4256088"/>
            <a:ext cx="7485062" cy="1081087"/>
          </a:xfrm>
        </p:spPr>
        <p:txBody>
          <a:bodyPr anchor="b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9163" y="5387975"/>
            <a:ext cx="7510462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204788"/>
            <a:ext cx="2130425" cy="5597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204788"/>
            <a:ext cx="6242050" cy="5597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600" baseline="0"/>
            </a:lvl2pPr>
            <a:lvl3pPr>
              <a:defRPr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204788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/>
              <a:t>Page </a:t>
            </a:r>
            <a:r>
              <a:rPr lang="de-DE" sz="1000">
                <a:sym typeface="Wingdings" pitchFamily="2" charset="2"/>
              </a:rPr>
              <a:t></a:t>
            </a:r>
            <a:r>
              <a:rPr lang="de-DE" sz="1000"/>
              <a:t> </a:t>
            </a:r>
            <a:fld id="{E6EA046C-8A07-4CFA-B91B-C5F2D81DC02E}" type="slidenum">
              <a:rPr lang="de-DE" sz="1000"/>
              <a:pPr>
                <a:defRPr/>
              </a:pPr>
              <a:t>‹#›</a:t>
            </a:fld>
            <a:endParaRPr lang="de-DE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474" y="472699"/>
            <a:ext cx="8679051" cy="1185620"/>
          </a:xfrm>
        </p:spPr>
        <p:txBody>
          <a:bodyPr/>
          <a:lstStyle/>
          <a:p>
            <a:r>
              <a:rPr lang="en-US" sz="3600" dirty="0"/>
              <a:t>Making P-J Biomass Utilization Pencil</a:t>
            </a:r>
            <a:br>
              <a:rPr lang="en-US" sz="3600" dirty="0"/>
            </a:br>
            <a:r>
              <a:rPr lang="en-US" sz="3600" i="1" dirty="0"/>
              <a:t>Tools &amp; Incentives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014" y="2438400"/>
            <a:ext cx="6400800" cy="1219200"/>
          </a:xfrm>
        </p:spPr>
        <p:txBody>
          <a:bodyPr/>
          <a:lstStyle/>
          <a:p>
            <a:r>
              <a:rPr lang="en-US" sz="2600" b="1" dirty="0"/>
              <a:t>Bill Carlson, Principal</a:t>
            </a:r>
          </a:p>
          <a:p>
            <a:r>
              <a:rPr lang="en-US" sz="2600" b="1" dirty="0"/>
              <a:t>Carlson Small Power Consultants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8318" y="534304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P-J Restoration &amp; Utilization Summit</a:t>
            </a:r>
          </a:p>
          <a:p>
            <a:pPr algn="ctr"/>
            <a:r>
              <a:rPr lang="en-US" sz="2400" b="1" dirty="0"/>
              <a:t>December 8, 2010</a:t>
            </a:r>
          </a:p>
          <a:p>
            <a:pPr algn="ctr"/>
            <a:r>
              <a:rPr lang="en-US" sz="2400" b="1" dirty="0"/>
              <a:t>Las Vegas, NV</a:t>
            </a:r>
          </a:p>
        </p:txBody>
      </p:sp>
      <p:pic>
        <p:nvPicPr>
          <p:cNvPr id="21507" name="Picture 3" descr="C:\Documents and Settings\Kay\Local Settings\Temporary Internet Files\Content.IE5\J75UJ9UE\MC90043386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884" y="6858000"/>
            <a:ext cx="2533972" cy="2533972"/>
          </a:xfrm>
          <a:prstGeom prst="rect">
            <a:avLst/>
          </a:prstGeom>
          <a:noFill/>
        </p:spPr>
      </p:pic>
      <p:pic>
        <p:nvPicPr>
          <p:cNvPr id="21509" name="Picture 5" descr="C:\Documents and Settings\Kay\Local Settings\Temporary Internet Files\Content.IE5\YJ1FYSFA\MP9004005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546" y="1806430"/>
            <a:ext cx="2496312" cy="3121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Base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MW Project, no steam sales</a:t>
            </a:r>
          </a:p>
          <a:p>
            <a:r>
              <a:rPr lang="en-US" dirty="0"/>
              <a:t>$95/MWH electric sales price in 2013</a:t>
            </a:r>
          </a:p>
          <a:p>
            <a:r>
              <a:rPr lang="en-US" dirty="0"/>
              <a:t>Federal PTC, state sales &amp; property tax reductions</a:t>
            </a:r>
          </a:p>
          <a:p>
            <a:r>
              <a:rPr lang="en-US" dirty="0"/>
              <a:t>6% Construction, 4% long term debt interest</a:t>
            </a:r>
          </a:p>
          <a:p>
            <a:r>
              <a:rPr lang="en-US" dirty="0"/>
              <a:t>30% Equity, 15% return</a:t>
            </a:r>
          </a:p>
          <a:p>
            <a:r>
              <a:rPr lang="en-US" dirty="0"/>
              <a:t>Pays $25/BDT for fuel</a:t>
            </a:r>
          </a:p>
          <a:p>
            <a:pPr lvl="1">
              <a:buNone/>
            </a:pPr>
            <a:r>
              <a:rPr lang="en-US" dirty="0"/>
              <a:t>-Chipping/delivery cost of $20</a:t>
            </a:r>
          </a:p>
        </p:txBody>
      </p:sp>
      <p:pic>
        <p:nvPicPr>
          <p:cNvPr id="5" name="Picture 4" descr="C:\Documents and Settings\sjolley\My Documents\My Pictures\Scanned pics\Lk Shasta grinding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299" y="4249054"/>
            <a:ext cx="3404570" cy="234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Improvement 1 – Making Project Bigger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17MW Project could pay $50/BDT for fuel</a:t>
            </a:r>
          </a:p>
          <a:p>
            <a:r>
              <a:rPr lang="en-US" dirty="0"/>
              <a:t>Requires agency vision and cooperation</a:t>
            </a:r>
          </a:p>
          <a:p>
            <a:pPr lvl="1"/>
            <a:r>
              <a:rPr lang="en-US" dirty="0"/>
              <a:t>Approx. 7,000 acres/yr</a:t>
            </a:r>
          </a:p>
          <a:p>
            <a:r>
              <a:rPr lang="en-US" dirty="0"/>
              <a:t>Work with local small utility on use of transmission system</a:t>
            </a:r>
          </a:p>
        </p:txBody>
      </p:sp>
      <p:pic>
        <p:nvPicPr>
          <p:cNvPr id="5" name="Picture 4" descr="biomass 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4805" y="4018545"/>
            <a:ext cx="3242008" cy="263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15 Megawatt Turbine and Auxiliary Equip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5830" y="4342013"/>
            <a:ext cx="3429000" cy="2309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2 – Increased Power Sales Price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Assumed sold to NV Energy at interconnect with MWP or LCPD</a:t>
            </a:r>
          </a:p>
          <a:p>
            <a:r>
              <a:rPr lang="en-US" dirty="0"/>
              <a:t>Duplicate solar carve out in NV RPS for biomass</a:t>
            </a:r>
          </a:p>
          <a:p>
            <a:r>
              <a:rPr lang="en-US" dirty="0"/>
              <a:t>Biomass only bid to support P-J restoration – SRP experience</a:t>
            </a:r>
          </a:p>
          <a:p>
            <a:r>
              <a:rPr lang="en-US" dirty="0"/>
              <a:t>Extra REC’s for biomass</a:t>
            </a:r>
          </a:p>
          <a:p>
            <a:pPr lvl="1"/>
            <a:r>
              <a:rPr lang="en-US" dirty="0"/>
              <a:t>$15/MWH increase raises fuel price to $44</a:t>
            </a:r>
          </a:p>
          <a:p>
            <a:r>
              <a:rPr lang="en-US" dirty="0"/>
              <a:t>REC’s for thermal sales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04788"/>
            <a:ext cx="8843962" cy="647700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Improvement 3 – Access to Other Power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89075"/>
            <a:ext cx="5191125" cy="4313238"/>
          </a:xfrm>
        </p:spPr>
        <p:txBody>
          <a:bodyPr/>
          <a:lstStyle/>
          <a:p>
            <a:r>
              <a:rPr lang="en-US" dirty="0"/>
              <a:t>California market most lucrative in U.S.</a:t>
            </a:r>
          </a:p>
          <a:p>
            <a:r>
              <a:rPr lang="en-US" dirty="0"/>
              <a:t>California utilities have delivery points in Las Vegas area and at Intermountain Power</a:t>
            </a:r>
          </a:p>
          <a:p>
            <a:r>
              <a:rPr lang="en-US" dirty="0"/>
              <a:t>Local utility must value firmness, voltage control, elimination of losses</a:t>
            </a:r>
          </a:p>
          <a:p>
            <a:r>
              <a:rPr lang="en-US" dirty="0"/>
              <a:t>Local sale through Deseret G&amp;T in Ely area</a:t>
            </a:r>
          </a:p>
        </p:txBody>
      </p:sp>
      <p:pic>
        <p:nvPicPr>
          <p:cNvPr id="4" name="Picture 4" descr="Q:\ALL\KAY\maps\Shasta with truck on dump 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01677" y="1583764"/>
            <a:ext cx="3115290" cy="4661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4 – Enhanced Federal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74" y="1277319"/>
            <a:ext cx="5508758" cy="5133106"/>
          </a:xfrm>
        </p:spPr>
        <p:txBody>
          <a:bodyPr/>
          <a:lstStyle/>
          <a:p>
            <a:r>
              <a:rPr lang="en-US" dirty="0"/>
              <a:t>Extension of 30% federal grant vs. use of Production Tax Credit</a:t>
            </a:r>
          </a:p>
          <a:p>
            <a:r>
              <a:rPr lang="en-US" dirty="0"/>
              <a:t>Full PTC for biomass vs. current ½ </a:t>
            </a:r>
          </a:p>
          <a:p>
            <a:r>
              <a:rPr lang="en-US" dirty="0"/>
              <a:t>Credit for combined heat and power through federal RPS, Section 48 Tax Credit</a:t>
            </a:r>
          </a:p>
          <a:p>
            <a:r>
              <a:rPr lang="en-US" dirty="0"/>
              <a:t>Biomass definition that allows use of P-J restoration products</a:t>
            </a:r>
          </a:p>
        </p:txBody>
      </p:sp>
      <p:pic>
        <p:nvPicPr>
          <p:cNvPr id="5" name="Picture 2" descr="C:\Documents and Settings\sjolley\My Documents\My Pictures\Scanned pics\WSEC- cull chips 02.jpg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5881915" y="1457498"/>
            <a:ext cx="3098748" cy="2022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Documents and Settings\sjolley\My Documents\My Pictures\Scanned pics\brush manz. grinding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4327" y="4082633"/>
            <a:ext cx="3176336" cy="2237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5 – Develop a Thermal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 of good customer</a:t>
            </a:r>
          </a:p>
          <a:p>
            <a:pPr lvl="1"/>
            <a:r>
              <a:rPr lang="en-US" dirty="0"/>
              <a:t>Takes &gt;10% heat rejected from T-G</a:t>
            </a:r>
          </a:p>
          <a:p>
            <a:pPr lvl="1"/>
            <a:r>
              <a:rPr lang="en-US" dirty="0"/>
              <a:t>Takes low pressure steam or hot water</a:t>
            </a:r>
          </a:p>
          <a:p>
            <a:pPr lvl="1"/>
            <a:r>
              <a:rPr lang="en-US" dirty="0"/>
              <a:t>Has limited seasonality, day of week variations</a:t>
            </a:r>
          </a:p>
          <a:p>
            <a:pPr lvl="1"/>
            <a:r>
              <a:rPr lang="en-US" dirty="0"/>
              <a:t>Will be there for long term</a:t>
            </a:r>
          </a:p>
          <a:p>
            <a:pPr lvl="1"/>
            <a:r>
              <a:rPr lang="en-US" dirty="0"/>
              <a:t>Has acceptable credit</a:t>
            </a:r>
          </a:p>
          <a:p>
            <a:r>
              <a:rPr lang="en-US" dirty="0"/>
              <a:t>Such a customer raised fuel value to $36/BDT</a:t>
            </a:r>
          </a:p>
          <a:p>
            <a:r>
              <a:rPr lang="en-US" dirty="0"/>
              <a:t>Ore roasting, prison, “green” industrial park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Improvement 6 – Enhanced Financing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17043"/>
            <a:ext cx="8425213" cy="4687503"/>
          </a:xfrm>
        </p:spPr>
        <p:txBody>
          <a:bodyPr>
            <a:normAutofit fontScale="92500"/>
          </a:bodyPr>
          <a:lstStyle/>
          <a:p>
            <a:r>
              <a:rPr lang="en-US" dirty="0"/>
              <a:t>Federal direct loan best outcome (USDA, RUS)</a:t>
            </a:r>
          </a:p>
          <a:p>
            <a:r>
              <a:rPr lang="en-US" dirty="0"/>
              <a:t>Potential application of New Market Tax Credits (Ely)</a:t>
            </a:r>
          </a:p>
          <a:p>
            <a:r>
              <a:rPr lang="en-US" dirty="0"/>
              <a:t>Nevada allows industrial development revenue bond sales</a:t>
            </a:r>
          </a:p>
          <a:p>
            <a:r>
              <a:rPr lang="en-US" dirty="0"/>
              <a:t>Need to obtain early construction financing</a:t>
            </a:r>
          </a:p>
          <a:p>
            <a:r>
              <a:rPr lang="en-US" dirty="0"/>
              <a:t>Need to drop equity below 30%</a:t>
            </a:r>
          </a:p>
          <a:p>
            <a:pPr lvl="1"/>
            <a:r>
              <a:rPr lang="en-US" dirty="0"/>
              <a:t> (20% equity raises fuel price to $36)</a:t>
            </a:r>
          </a:p>
          <a:p>
            <a:r>
              <a:rPr lang="en-US" dirty="0"/>
              <a:t>Any financing package will require ironclad fuel availability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2444817"/>
            <a:ext cx="8524875" cy="33574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the status quo, a moderate sized P-J biomass power facility cannot afford to pay full restoration cost, but can contribute </a:t>
            </a:r>
            <a:r>
              <a:rPr lang="en-US"/>
              <a:t>above the cost </a:t>
            </a:r>
            <a:r>
              <a:rPr lang="en-US" dirty="0"/>
              <a:t>for fuel chipping/transport. Other users or changes needed to approach full restoration cost recovery.</a:t>
            </a:r>
          </a:p>
        </p:txBody>
      </p:sp>
      <p:pic>
        <p:nvPicPr>
          <p:cNvPr id="22530" name="Picture 2" descr="C:\Documents and Settings\Kay\Local Settings\Temporary Internet Files\Content.IE5\Y1OE7NDY\MC9002822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705" y="144379"/>
            <a:ext cx="2327480" cy="219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457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Standarddesign</vt:lpstr>
      <vt:lpstr>Making P-J Biomass Utilization Pencil Tools &amp; Incentives</vt:lpstr>
      <vt:lpstr>Improving the Base Case</vt:lpstr>
      <vt:lpstr>Improvement 1 – Making Project Bigger</vt:lpstr>
      <vt:lpstr>Improvement 2 – Increased Power Sales Price</vt:lpstr>
      <vt:lpstr>Improvement 3 – Access to Other Power Markets</vt:lpstr>
      <vt:lpstr>Improvement 4 – Enhanced Federal Incentives</vt:lpstr>
      <vt:lpstr>Improvement 5 – Develop a Thermal Customer</vt:lpstr>
      <vt:lpstr>Improvement 6 – Enhanced Financing Package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William</dc:creator>
  <dc:description>PresentationLoad.com</dc:description>
  <cp:lastModifiedBy>Katlyn Uhart</cp:lastModifiedBy>
  <cp:revision>78</cp:revision>
  <dcterms:created xsi:type="dcterms:W3CDTF">2007-11-27T23:54:21Z</dcterms:created>
  <dcterms:modified xsi:type="dcterms:W3CDTF">2019-08-13T19:07:19Z</dcterms:modified>
</cp:coreProperties>
</file>